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dce98feb21e64020" Type="http://schemas.microsoft.com/office/2006/relationships/ui/extensibility" Target="customUI/customUI.xml"/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0" r:id="rId3"/>
    <p:sldId id="282" r:id="rId4"/>
    <p:sldId id="258" r:id="rId5"/>
    <p:sldId id="286" r:id="rId6"/>
    <p:sldId id="267" r:id="rId7"/>
    <p:sldId id="283" r:id="rId8"/>
    <p:sldId id="280" r:id="rId9"/>
  </p:sldIdLst>
  <p:sldSz cx="12195175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5">
          <p15:clr>
            <a:srgbClr val="A4A3A4"/>
          </p15:clr>
        </p15:guide>
        <p15:guide id="2" orient="horz" pos="1117">
          <p15:clr>
            <a:srgbClr val="A4A3A4"/>
          </p15:clr>
        </p15:guide>
        <p15:guide id="3" orient="horz" pos="572">
          <p15:clr>
            <a:srgbClr val="A4A3A4"/>
          </p15:clr>
        </p15:guide>
        <p15:guide id="4" pos="340">
          <p15:clr>
            <a:srgbClr val="A4A3A4"/>
          </p15:clr>
        </p15:guide>
        <p15:guide id="5" pos="5420">
          <p15:clr>
            <a:srgbClr val="A4A3A4"/>
          </p15:clr>
        </p15:guide>
        <p15:guide id="6" pos="793">
          <p15:clr>
            <a:srgbClr val="A4A3A4"/>
          </p15:clr>
        </p15:guide>
        <p15:guide id="7" orient="horz" pos="754">
          <p15:clr>
            <a:srgbClr val="A4A3A4"/>
          </p15:clr>
        </p15:guide>
        <p15:guide id="8" orient="horz" pos="3974">
          <p15:clr>
            <a:srgbClr val="A4A3A4"/>
          </p15:clr>
        </p15:guide>
        <p15:guide id="9" pos="439">
          <p15:clr>
            <a:srgbClr val="A4A3A4"/>
          </p15:clr>
        </p15:guide>
        <p15:guide id="10" pos="7243">
          <p15:clr>
            <a:srgbClr val="A4A3A4"/>
          </p15:clr>
        </p15:guide>
        <p15:guide id="11" pos="1074">
          <p15:clr>
            <a:srgbClr val="A4A3A4"/>
          </p15:clr>
        </p15:guide>
        <p15:guide id="12" pos="3705">
          <p15:clr>
            <a:srgbClr val="A4A3A4"/>
          </p15:clr>
        </p15:guide>
        <p15:guide id="13" pos="3977">
          <p15:clr>
            <a:srgbClr val="A4A3A4"/>
          </p15:clr>
        </p15:guide>
        <p15:guide id="14" pos="4884">
          <p15:clr>
            <a:srgbClr val="A4A3A4"/>
          </p15:clr>
        </p15:guide>
        <p15:guide id="15" pos="5111">
          <p15:clr>
            <a:srgbClr val="A4A3A4"/>
          </p15:clr>
        </p15:guide>
        <p15:guide id="16" pos="2798">
          <p15:clr>
            <a:srgbClr val="A4A3A4"/>
          </p15:clr>
        </p15:guide>
        <p15:guide id="17" pos="25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3265" userDrawn="1">
          <p15:clr>
            <a:srgbClr val="A4A3A4"/>
          </p15:clr>
        </p15:guide>
        <p15:guide id="3" pos="4029" userDrawn="1">
          <p15:clr>
            <a:srgbClr val="A4A3A4"/>
          </p15:clr>
        </p15:guide>
        <p15:guide id="4" pos="38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2" d="100"/>
          <a:sy n="112" d="100"/>
        </p:scale>
        <p:origin x="492" y="78"/>
      </p:cViewPr>
      <p:guideLst>
        <p:guide orient="horz" pos="1525"/>
        <p:guide orient="horz" pos="1117"/>
        <p:guide orient="horz" pos="572"/>
        <p:guide pos="340"/>
        <p:guide pos="5420"/>
        <p:guide pos="793"/>
        <p:guide orient="horz" pos="754"/>
        <p:guide orient="horz" pos="3974"/>
        <p:guide pos="439"/>
        <p:guide pos="7243"/>
        <p:guide pos="1074"/>
        <p:guide pos="3705"/>
        <p:guide pos="3977"/>
        <p:guide pos="4884"/>
        <p:guide pos="5111"/>
        <p:guide pos="2798"/>
        <p:guide pos="25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8" d="100"/>
          <a:sy n="98" d="100"/>
        </p:scale>
        <p:origin x="-3564" y="-96"/>
      </p:cViewPr>
      <p:guideLst>
        <p:guide orient="horz" pos="3127"/>
        <p:guide pos="3265"/>
        <p:guide pos="4029"/>
        <p:guide pos="38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570156005513759"/>
          <c:y val="0.16523193984917209"/>
          <c:w val="0.30315454115962737"/>
          <c:h val="0.74557326419382253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Ordentliche Erträge</c:v>
                </c:pt>
              </c:strCache>
            </c:strRef>
          </c:tx>
          <c:dPt>
            <c:idx val="0"/>
            <c:bubble3D val="0"/>
            <c:spPr>
              <a:solidFill>
                <a:srgbClr val="C0CADA"/>
              </a:solidFill>
            </c:spPr>
            <c:extLst>
              <c:ext xmlns:c16="http://schemas.microsoft.com/office/drawing/2014/chart" uri="{C3380CC4-5D6E-409C-BE32-E72D297353CC}">
                <c16:uniqueId val="{00000001-3DAA-4E85-A6C3-197B47595C20}"/>
              </c:ext>
            </c:extLst>
          </c:dPt>
          <c:dPt>
            <c:idx val="1"/>
            <c:bubble3D val="0"/>
            <c:spPr>
              <a:solidFill>
                <a:srgbClr val="8296B7"/>
              </a:solidFill>
            </c:spPr>
            <c:extLst>
              <c:ext xmlns:c16="http://schemas.microsoft.com/office/drawing/2014/chart" uri="{C3380CC4-5D6E-409C-BE32-E72D297353CC}">
                <c16:uniqueId val="{00000003-3DAA-4E85-A6C3-197B47595C20}"/>
              </c:ext>
            </c:extLst>
          </c:dPt>
          <c:dPt>
            <c:idx val="2"/>
            <c:bubble3D val="0"/>
            <c:spPr>
              <a:solidFill>
                <a:srgbClr val="456494"/>
              </a:solidFill>
            </c:spPr>
            <c:extLst>
              <c:ext xmlns:c16="http://schemas.microsoft.com/office/drawing/2014/chart" uri="{C3380CC4-5D6E-409C-BE32-E72D297353CC}">
                <c16:uniqueId val="{00000005-3DAA-4E85-A6C3-197B47595C20}"/>
              </c:ext>
            </c:extLst>
          </c:dPt>
          <c:dPt>
            <c:idx val="3"/>
            <c:bubble3D val="0"/>
            <c:spPr>
              <a:solidFill>
                <a:srgbClr val="A3C7ED"/>
              </a:solidFill>
            </c:spPr>
            <c:extLst>
              <c:ext xmlns:c16="http://schemas.microsoft.com/office/drawing/2014/chart" uri="{C3380CC4-5D6E-409C-BE32-E72D297353CC}">
                <c16:uniqueId val="{00000007-3DAA-4E85-A6C3-197B47595C20}"/>
              </c:ext>
            </c:extLst>
          </c:dPt>
          <c:dPt>
            <c:idx val="4"/>
            <c:bubble3D val="0"/>
            <c:spPr>
              <a:solidFill>
                <a:srgbClr val="76ABE4"/>
              </a:solidFill>
            </c:spPr>
            <c:extLst>
              <c:ext xmlns:c16="http://schemas.microsoft.com/office/drawing/2014/chart" uri="{C3380CC4-5D6E-409C-BE32-E72D297353CC}">
                <c16:uniqueId val="{00000009-3DAA-4E85-A6C3-197B47595C20}"/>
              </c:ext>
            </c:extLst>
          </c:dPt>
          <c:dPt>
            <c:idx val="5"/>
            <c:bubble3D val="0"/>
            <c:spPr>
              <a:solidFill>
                <a:srgbClr val="488FDB"/>
              </a:solidFill>
            </c:spPr>
            <c:extLst>
              <c:ext xmlns:c16="http://schemas.microsoft.com/office/drawing/2014/chart" uri="{C3380CC4-5D6E-409C-BE32-E72D297353CC}">
                <c16:uniqueId val="{0000000B-3DAA-4E85-A6C3-197B47595C20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Tabelle1!$A$2:$A$8</c:f>
              <c:strCache>
                <c:ptCount val="7"/>
                <c:pt idx="0">
                  <c:v>Handwerkskammerbeitrag</c:v>
                </c:pt>
                <c:pt idx="1">
                  <c:v>ÜBA-Umlage</c:v>
                </c:pt>
                <c:pt idx="2">
                  <c:v>Andere Erträge</c:v>
                </c:pt>
                <c:pt idx="3">
                  <c:v>Erträge aus Zuwendungen</c:v>
                </c:pt>
                <c:pt idx="4">
                  <c:v>Erträge aus Entgelten</c:v>
                </c:pt>
                <c:pt idx="5">
                  <c:v>Interne Verrechnungen</c:v>
                </c:pt>
                <c:pt idx="6">
                  <c:v>Erträge aus Gebühren</c:v>
                </c:pt>
              </c:strCache>
            </c:strRef>
          </c:cat>
          <c:val>
            <c:numRef>
              <c:f>Tabelle1!$B$2:$B$8</c:f>
              <c:numCache>
                <c:formatCode>0%</c:formatCode>
                <c:ptCount val="7"/>
                <c:pt idx="0">
                  <c:v>0.37</c:v>
                </c:pt>
                <c:pt idx="1">
                  <c:v>0.2</c:v>
                </c:pt>
                <c:pt idx="2">
                  <c:v>0.1</c:v>
                </c:pt>
                <c:pt idx="3">
                  <c:v>0.15</c:v>
                </c:pt>
                <c:pt idx="4">
                  <c:v>0.02</c:v>
                </c:pt>
                <c:pt idx="5">
                  <c:v>0.08</c:v>
                </c:pt>
                <c:pt idx="6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DAA-4E85-A6C3-197B47595C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7.054674374469337E-3"/>
          <c:y val="0.13152050835482557"/>
          <c:w val="0.28621841586638852"/>
          <c:h val="0.7196088338217712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de-D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864688568066821"/>
          <c:y val="0.16523193984917209"/>
          <c:w val="0.30315454115962737"/>
          <c:h val="0.74557326419382253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rgbClr val="C0CADA"/>
              </a:solidFill>
            </c:spPr>
            <c:extLst>
              <c:ext xmlns:c16="http://schemas.microsoft.com/office/drawing/2014/chart" uri="{C3380CC4-5D6E-409C-BE32-E72D297353CC}">
                <c16:uniqueId val="{00000001-3DAA-4E85-A6C3-197B47595C20}"/>
              </c:ext>
            </c:extLst>
          </c:dPt>
          <c:dPt>
            <c:idx val="1"/>
            <c:bubble3D val="0"/>
            <c:spPr>
              <a:solidFill>
                <a:srgbClr val="8296B7"/>
              </a:solidFill>
            </c:spPr>
            <c:extLst>
              <c:ext xmlns:c16="http://schemas.microsoft.com/office/drawing/2014/chart" uri="{C3380CC4-5D6E-409C-BE32-E72D297353CC}">
                <c16:uniqueId val="{00000003-3DAA-4E85-A6C3-197B47595C20}"/>
              </c:ext>
            </c:extLst>
          </c:dPt>
          <c:dPt>
            <c:idx val="2"/>
            <c:bubble3D val="0"/>
            <c:spPr>
              <a:solidFill>
                <a:srgbClr val="456494"/>
              </a:solidFill>
            </c:spPr>
            <c:extLst>
              <c:ext xmlns:c16="http://schemas.microsoft.com/office/drawing/2014/chart" uri="{C3380CC4-5D6E-409C-BE32-E72D297353CC}">
                <c16:uniqueId val="{00000005-3DAA-4E85-A6C3-197B47595C20}"/>
              </c:ext>
            </c:extLst>
          </c:dPt>
          <c:dPt>
            <c:idx val="3"/>
            <c:bubble3D val="0"/>
            <c:spPr>
              <a:solidFill>
                <a:srgbClr val="A3C7ED"/>
              </a:solidFill>
            </c:spPr>
            <c:extLst>
              <c:ext xmlns:c16="http://schemas.microsoft.com/office/drawing/2014/chart" uri="{C3380CC4-5D6E-409C-BE32-E72D297353CC}">
                <c16:uniqueId val="{00000007-3DAA-4E85-A6C3-197B47595C20}"/>
              </c:ext>
            </c:extLst>
          </c:dPt>
          <c:dPt>
            <c:idx val="4"/>
            <c:bubble3D val="0"/>
            <c:spPr>
              <a:solidFill>
                <a:srgbClr val="76ABE4"/>
              </a:solidFill>
            </c:spPr>
            <c:extLst>
              <c:ext xmlns:c16="http://schemas.microsoft.com/office/drawing/2014/chart" uri="{C3380CC4-5D6E-409C-BE32-E72D297353CC}">
                <c16:uniqueId val="{00000009-3DAA-4E85-A6C3-197B47595C20}"/>
              </c:ext>
            </c:extLst>
          </c:dPt>
          <c:dPt>
            <c:idx val="5"/>
            <c:bubble3D val="0"/>
            <c:spPr>
              <a:solidFill>
                <a:srgbClr val="488FDB"/>
              </a:solidFill>
            </c:spPr>
            <c:extLst>
              <c:ext xmlns:c16="http://schemas.microsoft.com/office/drawing/2014/chart" uri="{C3380CC4-5D6E-409C-BE32-E72D297353CC}">
                <c16:uniqueId val="{0000000B-3DAA-4E85-A6C3-197B47595C20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Tabelle1!$A$2:$A$7</c:f>
              <c:strCache>
                <c:ptCount val="6"/>
                <c:pt idx="0">
                  <c:v>Personalaufwand</c:v>
                </c:pt>
                <c:pt idx="1">
                  <c:v>Abschreibungen</c:v>
                </c:pt>
                <c:pt idx="2">
                  <c:v>Sachaufwand und bezogene Leistungen</c:v>
                </c:pt>
                <c:pt idx="3">
                  <c:v>Besondere Kammeraufwendungen</c:v>
                </c:pt>
                <c:pt idx="4">
                  <c:v>Interne Verrechnungen</c:v>
                </c:pt>
                <c:pt idx="5">
                  <c:v>Sonstige ordentliche Aufwendungen</c:v>
                </c:pt>
              </c:strCache>
            </c:strRef>
          </c:cat>
          <c:val>
            <c:numRef>
              <c:f>Tabelle1!$B$2:$B$7</c:f>
              <c:numCache>
                <c:formatCode>0%</c:formatCode>
                <c:ptCount val="6"/>
                <c:pt idx="0">
                  <c:v>0.46</c:v>
                </c:pt>
                <c:pt idx="1">
                  <c:v>0.11</c:v>
                </c:pt>
                <c:pt idx="2">
                  <c:v>0.11</c:v>
                </c:pt>
                <c:pt idx="3">
                  <c:v>0.08</c:v>
                </c:pt>
                <c:pt idx="4">
                  <c:v>0.08</c:v>
                </c:pt>
                <c:pt idx="5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DAA-4E85-A6C3-197B47595C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0"/>
          <c:y val="0.29511215323324136"/>
          <c:w val="0.42457224555932782"/>
          <c:h val="0.4762843721374814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de-D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0.01334</cdr:x>
      <cdr:y>0.90176</cdr:y>
    </cdr:from>
    <cdr:to>
      <cdr:x>0.50735</cdr:x>
      <cdr:y>0.97893</cdr:y>
    </cdr:to>
    <cdr:sp macro="" textlink="">
      <cdr:nvSpPr>
        <cdr:cNvPr id="2" name="Textfeld 1"/>
        <cdr:cNvSpPr txBox="1"/>
      </cdr:nvSpPr>
      <cdr:spPr bwMode="gray">
        <a:xfrm xmlns:a="http://schemas.openxmlformats.org/drawingml/2006/main">
          <a:off x="144089" y="3960440"/>
          <a:ext cx="5335974" cy="3389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lIns="0" tIns="0" rIns="0" bIns="0" rtlCol="0">
          <a:noAutofit/>
        </a:bodyPr>
        <a:lstStyle xmlns:a="http://schemas.openxmlformats.org/drawingml/2006/main"/>
        <a:p xmlns:a="http://schemas.openxmlformats.org/drawingml/2006/main">
          <a:pPr>
            <a:buClr>
              <a:srgbClr val="488FDB"/>
            </a:buClr>
          </a:pPr>
          <a:r>
            <a:rPr lang="de-DE" sz="1800" dirty="0"/>
            <a:t>(Ordentliche Erträge 2025 insgesamt: </a:t>
          </a:r>
          <a:r>
            <a:rPr lang="de-DE" sz="1800" dirty="0">
              <a:solidFill>
                <a:schemeClr val="tx1"/>
              </a:solidFill>
            </a:rPr>
            <a:t>29.115.173</a:t>
          </a:r>
          <a:r>
            <a:rPr lang="de-DE" sz="1800" dirty="0"/>
            <a:t> Euro)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0.01266</cdr:x>
      <cdr:y>0.94262</cdr:y>
    </cdr:from>
    <cdr:to>
      <cdr:x>0.56599</cdr:x>
      <cdr:y>1</cdr:y>
    </cdr:to>
    <cdr:sp macro="" textlink="">
      <cdr:nvSpPr>
        <cdr:cNvPr id="2" name="Textfeld 5"/>
        <cdr:cNvSpPr txBox="1"/>
      </cdr:nvSpPr>
      <cdr:spPr bwMode="gray">
        <a:xfrm xmlns:a="http://schemas.openxmlformats.org/drawingml/2006/main">
          <a:off x="136772" y="4139886"/>
          <a:ext cx="5976664" cy="2520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de-D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buClr>
              <a:srgbClr val="488FDB"/>
            </a:buClr>
          </a:pPr>
          <a:r>
            <a:rPr lang="de-DE" dirty="0"/>
            <a:t>(Ordentliche Aufwendungen 2025 insgesamt: 28.344.123 Euro)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543853" y="507643"/>
            <a:ext cx="4639374" cy="49641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254577" y="507643"/>
            <a:ext cx="1018545" cy="49641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6120B70A-88FF-4AE4-A622-00EA386FA2D1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543854" y="8951481"/>
            <a:ext cx="4639374" cy="49641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254577" y="8951481"/>
            <a:ext cx="1018545" cy="49641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/>
            </a:lvl1pPr>
          </a:lstStyle>
          <a:p>
            <a:fld id="{7FC4DD89-DC54-4446-9809-C30AD0C0E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2844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615229" y="273091"/>
            <a:ext cx="4567999" cy="234551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3227" y="273091"/>
            <a:ext cx="1213198" cy="234551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7AB375B0-A393-472B-BD3A-8AE05C59EF50}" type="datetimeFigureOut">
              <a:rPr lang="de-DE" smtClean="0"/>
              <a:t>16.09.2026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585788"/>
            <a:ext cx="5002212" cy="2814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0" tIns="0" rIns="0" bIns="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15228" y="3634990"/>
            <a:ext cx="5781196" cy="554861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6</a:t>
            </a:r>
          </a:p>
          <a:p>
            <a:pPr lvl="6"/>
            <a:r>
              <a:rPr lang="de-DE" dirty="0"/>
              <a:t>7</a:t>
            </a:r>
          </a:p>
          <a:p>
            <a:pPr lvl="7"/>
            <a:r>
              <a:rPr lang="de-DE" dirty="0"/>
              <a:t>8</a:t>
            </a:r>
          </a:p>
          <a:p>
            <a:pPr lvl="8"/>
            <a:r>
              <a:rPr lang="de-DE" dirty="0"/>
              <a:t>9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612083" y="9342400"/>
            <a:ext cx="4571144" cy="23455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3228" y="9342399"/>
            <a:ext cx="1213197" cy="23455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F42963CC-02E9-45D0-A89A-1FBB7CC5FCE7}" type="slidenum">
              <a:rPr lang="de-DE" smtClean="0"/>
              <a:t>‹Nr.›</a:t>
            </a:fld>
            <a:endParaRPr lang="de-DE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0" y="9755617"/>
            <a:ext cx="6797675" cy="212252"/>
            <a:chOff x="0" y="6597352"/>
            <a:chExt cx="9144000" cy="260648"/>
          </a:xfrm>
        </p:grpSpPr>
        <p:sp>
          <p:nvSpPr>
            <p:cNvPr id="8" name="Rechteck 7"/>
            <p:cNvSpPr/>
            <p:nvPr/>
          </p:nvSpPr>
          <p:spPr>
            <a:xfrm>
              <a:off x="0" y="6597352"/>
              <a:ext cx="3851920" cy="26064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Rechteck 8"/>
            <p:cNvSpPr/>
            <p:nvPr/>
          </p:nvSpPr>
          <p:spPr>
            <a:xfrm>
              <a:off x="3851920" y="6597352"/>
              <a:ext cx="5292080" cy="26064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9043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4625" indent="-174625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363" indent="-185738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34988" indent="-174625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19138" indent="-184150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719138" indent="-184150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719138" indent="-184150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719138" indent="-184150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719138" indent="-184150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gray">
          <a:xfrm>
            <a:off x="0" y="1196752"/>
            <a:ext cx="10994131" cy="540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908752"/>
            <a:ext cx="3433291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 bwMode="gray">
          <a:xfrm>
            <a:off x="3433291" y="908752"/>
            <a:ext cx="8761884" cy="28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0" y="0"/>
            <a:ext cx="1704975" cy="908720"/>
          </a:xfrm>
          <a:prstGeom prst="rect">
            <a:avLst/>
          </a:prstGeom>
          <a:solidFill>
            <a:srgbClr val="76A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1704975" y="0"/>
            <a:ext cx="3456508" cy="908720"/>
          </a:xfrm>
          <a:prstGeom prst="rect">
            <a:avLst/>
          </a:prstGeom>
          <a:solidFill>
            <a:srgbClr val="488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5161483" y="0"/>
            <a:ext cx="7033692" cy="908720"/>
          </a:xfrm>
          <a:prstGeom prst="rect">
            <a:avLst/>
          </a:prstGeom>
          <a:solidFill>
            <a:srgbClr val="D1E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10994131" y="1196752"/>
            <a:ext cx="1201044" cy="54008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1705099" y="2421040"/>
            <a:ext cx="8640000" cy="13680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1705099" y="3933176"/>
            <a:ext cx="864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88F96D2-D9CB-C11E-6C21-4E462D84BA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907" y="-153"/>
            <a:ext cx="2310093" cy="8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2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 bwMode="gray">
          <a:xfrm>
            <a:off x="-22834" y="0"/>
            <a:ext cx="12217547" cy="6597650"/>
          </a:xfrm>
          <a:custGeom>
            <a:avLst/>
            <a:gdLst>
              <a:gd name="connsiteX0" fmla="*/ 0 w 9160775"/>
              <a:gd name="connsiteY0" fmla="*/ 0 h 6597650"/>
              <a:gd name="connsiteX1" fmla="*/ 9160775 w 9160775"/>
              <a:gd name="connsiteY1" fmla="*/ 0 h 6597650"/>
              <a:gd name="connsiteX2" fmla="*/ 9160775 w 9160775"/>
              <a:gd name="connsiteY2" fmla="*/ 6597650 h 6597650"/>
              <a:gd name="connsiteX3" fmla="*/ 0 w 9160775"/>
              <a:gd name="connsiteY3" fmla="*/ 6597650 h 6597650"/>
              <a:gd name="connsiteX4" fmla="*/ 0 w 9160775"/>
              <a:gd name="connsiteY4" fmla="*/ 5517232 h 6597650"/>
              <a:gd name="connsiteX5" fmla="*/ 556525 w 9160775"/>
              <a:gd name="connsiteY5" fmla="*/ 5517232 h 6597650"/>
              <a:gd name="connsiteX6" fmla="*/ 556525 w 9160775"/>
              <a:gd name="connsiteY6" fmla="*/ 4077232 h 6597650"/>
              <a:gd name="connsiteX7" fmla="*/ 0 w 9160775"/>
              <a:gd name="connsiteY7" fmla="*/ 4077232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0775" h="6597650">
                <a:moveTo>
                  <a:pt x="0" y="0"/>
                </a:moveTo>
                <a:lnTo>
                  <a:pt x="9160775" y="0"/>
                </a:lnTo>
                <a:lnTo>
                  <a:pt x="9160775" y="6597650"/>
                </a:lnTo>
                <a:lnTo>
                  <a:pt x="0" y="6597650"/>
                </a:lnTo>
                <a:lnTo>
                  <a:pt x="0" y="5517232"/>
                </a:lnTo>
                <a:lnTo>
                  <a:pt x="556525" y="5517232"/>
                </a:lnTo>
                <a:lnTo>
                  <a:pt x="556525" y="4077232"/>
                </a:lnTo>
                <a:lnTo>
                  <a:pt x="0" y="40772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1196975"/>
            <a:ext cx="12195175" cy="54003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1704975" y="4005065"/>
            <a:ext cx="9793288" cy="1506091"/>
          </a:xfrm>
        </p:spPr>
        <p:txBody>
          <a:bodyPr anchor="t"/>
          <a:lstStyle>
            <a:lvl1pPr algn="l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088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96913" y="2276871"/>
            <a:ext cx="10801350" cy="403185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145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696913" y="2276871"/>
            <a:ext cx="7056437" cy="403185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 bwMode="gray">
          <a:xfrm>
            <a:off x="8113713" y="2420938"/>
            <a:ext cx="4081461" cy="295275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396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gray">
          <a:xfrm>
            <a:off x="6313487" y="2277312"/>
            <a:ext cx="5184776" cy="40314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 bwMode="gray">
          <a:xfrm>
            <a:off x="696913" y="2277312"/>
            <a:ext cx="5184775" cy="40314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668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 bwMode="gray">
          <a:xfrm>
            <a:off x="4441825" y="2277312"/>
            <a:ext cx="3311525" cy="40314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 bwMode="gray">
          <a:xfrm>
            <a:off x="696914" y="2277312"/>
            <a:ext cx="3384550" cy="40314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Inhaltsplatzhalter 3"/>
          <p:cNvSpPr>
            <a:spLocks noGrp="1"/>
          </p:cNvSpPr>
          <p:nvPr>
            <p:ph sz="half" idx="14"/>
          </p:nvPr>
        </p:nvSpPr>
        <p:spPr bwMode="gray">
          <a:xfrm>
            <a:off x="8113713" y="2277312"/>
            <a:ext cx="3384550" cy="40314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868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 bwMode="gray">
          <a:xfrm>
            <a:off x="0" y="908050"/>
            <a:ext cx="12195175" cy="5689302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696914" y="2276871"/>
            <a:ext cx="5184774" cy="4031853"/>
          </a:xfrm>
        </p:spPr>
        <p:txBody>
          <a:bodyPr tIns="36000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172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799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01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 bwMode="gray">
          <a:xfrm>
            <a:off x="0" y="1196752"/>
            <a:ext cx="10994131" cy="54008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908752"/>
            <a:ext cx="3433291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 userDrawn="1"/>
        </p:nvSpPr>
        <p:spPr bwMode="gray">
          <a:xfrm>
            <a:off x="3433291" y="908752"/>
            <a:ext cx="8761884" cy="28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0" y="0"/>
            <a:ext cx="1704975" cy="908720"/>
          </a:xfrm>
          <a:prstGeom prst="rect">
            <a:avLst/>
          </a:prstGeom>
          <a:solidFill>
            <a:srgbClr val="76AB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 userDrawn="1"/>
        </p:nvSpPr>
        <p:spPr bwMode="gray">
          <a:xfrm>
            <a:off x="1704975" y="0"/>
            <a:ext cx="3456508" cy="908720"/>
          </a:xfrm>
          <a:prstGeom prst="rect">
            <a:avLst/>
          </a:prstGeom>
          <a:solidFill>
            <a:srgbClr val="488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5161483" y="0"/>
            <a:ext cx="7033692" cy="908720"/>
          </a:xfrm>
          <a:prstGeom prst="rect">
            <a:avLst/>
          </a:prstGeom>
          <a:solidFill>
            <a:srgbClr val="D1E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10994131" y="1196752"/>
            <a:ext cx="1201044" cy="540089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1704975" y="1700960"/>
            <a:ext cx="8640000" cy="1368000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1704975" y="3501604"/>
            <a:ext cx="8640000" cy="2807717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3A5ED895-A8FF-4961-9277-3A100B7B6B90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DC43CA4-80DC-812E-5E27-0F40FE4917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907" y="-153"/>
            <a:ext cx="2310093" cy="8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0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6597352"/>
            <a:ext cx="5161483" cy="2606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5161483" y="6597352"/>
            <a:ext cx="7033692" cy="2606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6914" y="764704"/>
            <a:ext cx="10801349" cy="10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6913" y="2276871"/>
            <a:ext cx="10801349" cy="4031853"/>
          </a:xfrm>
          <a:prstGeom prst="rect">
            <a:avLst/>
          </a:prstGeom>
        </p:spPr>
        <p:txBody>
          <a:bodyPr vert="horz" lIns="0" tIns="36000" rIns="0" bIns="0" rtlCol="0">
            <a:noAutofit/>
          </a:bodyPr>
          <a:lstStyle/>
          <a:p>
            <a:pPr lvl="0"/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995471" y="6597352"/>
            <a:ext cx="576150" cy="27704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3A5ED895-A8FF-4961-9277-3A100B7B6B90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2F5230-EE6E-9228-4F1A-19AC08C6D538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907" y="-153"/>
            <a:ext cx="2310093" cy="8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4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2" r:id="rId5"/>
    <p:sldLayoutId id="2147483659" r:id="rId6"/>
    <p:sldLayoutId id="2147483657" r:id="rId7"/>
    <p:sldLayoutId id="2147483654" r:id="rId8"/>
    <p:sldLayoutId id="2147483655" r:id="rId9"/>
    <p:sldLayoutId id="2147483658" r:id="rId1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144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360000" algn="l" defTabSz="914400" rtl="0" eaLnBrk="1" latinLnBrk="0" hangingPunct="1">
        <a:spcBef>
          <a:spcPct val="20000"/>
        </a:spcBef>
        <a:buClr>
          <a:srgbClr val="488FDB"/>
        </a:buClr>
        <a:buFont typeface="Wingdings 2" panose="05020102010507070707" pitchFamily="18" charset="2"/>
        <a:buChar char="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de-DE" dirty="0"/>
              <a:t>Jahresabschluss 2025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r>
              <a:rPr lang="de-DE" dirty="0">
                <a:solidFill>
                  <a:schemeClr val="tx2">
                    <a:lumMod val="40000"/>
                    <a:lumOff val="60000"/>
                  </a:schemeClr>
                </a:solidFill>
              </a:rPr>
              <a:t>Hier stellen wir Ihnen Informationen zu unseren Erträgen und Aufwendungen,</a:t>
            </a:r>
          </a:p>
          <a:p>
            <a:r>
              <a:rPr lang="de-DE" dirty="0">
                <a:solidFill>
                  <a:schemeClr val="tx2">
                    <a:lumMod val="40000"/>
                    <a:lumOff val="60000"/>
                  </a:schemeClr>
                </a:solidFill>
              </a:rPr>
              <a:t>sowie zu den Rücklagen zur Verfügung.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757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Ordentliche Erträge 2025</a:t>
            </a:r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2842012487"/>
              </p:ext>
            </p:extLst>
          </p:nvPr>
        </p:nvGraphicFramePr>
        <p:xfrm>
          <a:off x="665103" y="1556792"/>
          <a:ext cx="10801349" cy="439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369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Ordentliche Aufwendungen 2025</a:t>
            </a:r>
          </a:p>
        </p:txBody>
      </p:sp>
      <p:graphicFrame>
        <p:nvGraphicFramePr>
          <p:cNvPr id="3" name="Diagramm 2"/>
          <p:cNvGraphicFramePr/>
          <p:nvPr>
            <p:extLst>
              <p:ext uri="{D42A27DB-BD31-4B8C-83A1-F6EECF244321}">
                <p14:modId xmlns:p14="http://schemas.microsoft.com/office/powerpoint/2010/main" val="2600025220"/>
              </p:ext>
            </p:extLst>
          </p:nvPr>
        </p:nvGraphicFramePr>
        <p:xfrm>
          <a:off x="762596" y="1556792"/>
          <a:ext cx="10801349" cy="4391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33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Personalaufwendungen 2025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6913" y="1916833"/>
            <a:ext cx="10801350" cy="4391892"/>
          </a:xfrm>
        </p:spPr>
        <p:txBody>
          <a:bodyPr/>
          <a:lstStyle/>
          <a:p>
            <a:r>
              <a:rPr lang="de-DE" dirty="0"/>
              <a:t>Von den Personalaufwendungen inklusive Soziale Abgaben von </a:t>
            </a:r>
            <a:br>
              <a:rPr lang="de-DE" dirty="0"/>
            </a:br>
            <a:r>
              <a:rPr lang="de-DE" dirty="0"/>
              <a:t>12.940.016 Euro entfallen 379.420 Euro auf die Ebene der Geschäftsführung bzw. Geschäftsbereichsleitung (drei Personen).</a:t>
            </a:r>
          </a:p>
          <a:p>
            <a:endParaRPr lang="de-DE" dirty="0"/>
          </a:p>
          <a:p>
            <a:r>
              <a:rPr lang="de-DE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Rücklagen</a:t>
            </a:r>
            <a:r>
              <a:rPr lang="de-DE" dirty="0"/>
              <a:t> </a:t>
            </a:r>
            <a:r>
              <a:rPr lang="de-DE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2025</a:t>
            </a:r>
          </a:p>
          <a:p>
            <a:endParaRPr lang="de-DE" dirty="0">
              <a:highlight>
                <a:srgbClr val="FFFF00"/>
              </a:highlight>
            </a:endParaRPr>
          </a:p>
          <a:p>
            <a:r>
              <a:rPr lang="de-DE" dirty="0"/>
              <a:t>Investitionsrücklagen		        	=  15.797.287 Euro</a:t>
            </a:r>
          </a:p>
          <a:p>
            <a:r>
              <a:rPr lang="de-DE" dirty="0"/>
              <a:t>Gewinnrücklage				=    1.000.000 Euro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4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 bwMode="gray">
          <a:xfrm>
            <a:off x="5521523" y="548680"/>
            <a:ext cx="2304256" cy="7920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61950" indent="-361950">
              <a:buClr>
                <a:srgbClr val="488FDB"/>
              </a:buClr>
              <a:buFont typeface="Wingdings" panose="05000000000000000000" pitchFamily="2" charset="2"/>
              <a:buChar char="§"/>
            </a:pPr>
            <a:endParaRPr lang="de-DE" sz="2800" dirty="0" err="1"/>
          </a:p>
        </p:txBody>
      </p:sp>
    </p:spTree>
    <p:extLst>
      <p:ext uri="{BB962C8B-B14F-4D97-AF65-F5344CB8AC3E}">
        <p14:creationId xmlns:p14="http://schemas.microsoft.com/office/powerpoint/2010/main" val="57587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Investitionen 2025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816780"/>
              </p:ext>
            </p:extLst>
          </p:nvPr>
        </p:nvGraphicFramePr>
        <p:xfrm>
          <a:off x="696915" y="1988870"/>
          <a:ext cx="10874706" cy="200592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528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26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</a:rPr>
                        <a:t>Immaterielle Vermögensgegenstände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>
                          <a:solidFill>
                            <a:schemeClr val="tx1"/>
                          </a:solidFill>
                        </a:rPr>
                        <a:t>72.088 €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26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de-DE" sz="1800" b="0" baseline="0" dirty="0"/>
                        <a:t>Grundstücke und Gebäude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0 €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26">
                <a:tc>
                  <a:txBody>
                    <a:bodyPr/>
                    <a:lstStyle/>
                    <a:p>
                      <a:r>
                        <a:rPr lang="de-DE" sz="1800" b="0" dirty="0"/>
                        <a:t>Technische Anlagen,</a:t>
                      </a:r>
                      <a:r>
                        <a:rPr lang="de-DE" sz="1800" b="0" baseline="0" dirty="0"/>
                        <a:t> Maschinen, Betriebs-</a:t>
                      </a:r>
                    </a:p>
                    <a:p>
                      <a:r>
                        <a:rPr lang="de-DE" sz="1800" b="0" baseline="0" dirty="0"/>
                        <a:t>und Geschäftsausstattung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1.252.971 €</a:t>
                      </a:r>
                    </a:p>
                  </a:txBody>
                  <a:tcPr marL="0" marR="0" marT="36000" marB="36000" anchor="b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26">
                <a:tc>
                  <a:txBody>
                    <a:bodyPr/>
                    <a:lstStyle/>
                    <a:p>
                      <a:r>
                        <a:rPr lang="de-DE" sz="1800" b="0" dirty="0"/>
                        <a:t>Geleistete Anzahlungen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131.447 €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26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rgbClr val="488FDB"/>
                          </a:solidFill>
                        </a:rPr>
                        <a:t>Investitionen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>
                          <a:solidFill>
                            <a:srgbClr val="488FDB"/>
                          </a:solidFill>
                        </a:rPr>
                        <a:t>1.456.506 €  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5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 bwMode="gray">
          <a:xfrm>
            <a:off x="696914" y="4210956"/>
            <a:ext cx="10945289" cy="6480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buClr>
                <a:srgbClr val="488FDB"/>
              </a:buClr>
            </a:pPr>
            <a:r>
              <a:rPr lang="de-DE" dirty="0"/>
              <a:t>Gewährung von Investitionszuschüssen							                565.831 €</a:t>
            </a:r>
          </a:p>
        </p:txBody>
      </p:sp>
    </p:spTree>
    <p:extLst>
      <p:ext uri="{BB962C8B-B14F-4D97-AF65-F5344CB8AC3E}">
        <p14:creationId xmlns:p14="http://schemas.microsoft.com/office/powerpoint/2010/main" val="263373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Erfolgsrechnung 2025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823873"/>
              </p:ext>
            </p:extLst>
          </p:nvPr>
        </p:nvGraphicFramePr>
        <p:xfrm>
          <a:off x="696913" y="2110200"/>
          <a:ext cx="10801350" cy="39398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540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861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</a:rPr>
                        <a:t>Erträge aus Beiträgen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513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b="0" dirty="0"/>
                        <a:t>Handwerkskammerbeiträge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b="0" dirty="0"/>
                        <a:t>ÜBA-Umlage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10.662.444 €</a:t>
                      </a:r>
                    </a:p>
                    <a:p>
                      <a:pPr algn="r"/>
                      <a:r>
                        <a:rPr lang="de-DE" sz="1800" b="0" baseline="0" dirty="0"/>
                        <a:t>5.767.685 €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Erträge</a:t>
                      </a:r>
                      <a:r>
                        <a:rPr lang="de-DE" sz="1800" b="0" baseline="0" dirty="0"/>
                        <a:t> aus Gebühren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16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b="0" dirty="0"/>
                        <a:t>Prüfungsgebühren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b="0" dirty="0"/>
                        <a:t>Bildungsmaßnahmen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b="0" dirty="0"/>
                        <a:t>Verwaltungsgebühren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805.089 €</a:t>
                      </a:r>
                    </a:p>
                    <a:p>
                      <a:pPr algn="r"/>
                      <a:r>
                        <a:rPr lang="de-DE" sz="1800" b="0" dirty="0"/>
                        <a:t>1.578.515 €</a:t>
                      </a:r>
                    </a:p>
                    <a:p>
                      <a:pPr algn="r"/>
                      <a:r>
                        <a:rPr lang="de-DE" sz="1800" b="0" dirty="0"/>
                        <a:t>342.551 €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Erträge aus Entgelten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517.544 €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915455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Erträge</a:t>
                      </a:r>
                      <a:r>
                        <a:rPr lang="de-DE" sz="1800" b="0" baseline="0" dirty="0"/>
                        <a:t> aus Zuwendungen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4.415.304 €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Andere Erträge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2.825.273 €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922087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Interne Verrechnungen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baseline="0" dirty="0"/>
                        <a:t>2.200.768 </a:t>
                      </a:r>
                      <a:r>
                        <a:rPr lang="de-DE" sz="1800" b="0" dirty="0"/>
                        <a:t>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rgbClr val="488FDB"/>
                          </a:solidFill>
                        </a:rPr>
                        <a:t>Ordentliche Erträge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baseline="0" dirty="0">
                          <a:solidFill>
                            <a:srgbClr val="488FDB"/>
                          </a:solidFill>
                        </a:rPr>
                        <a:t>29.115.173 €</a:t>
                      </a:r>
                      <a:endParaRPr lang="de-DE" sz="1800" b="0" dirty="0">
                        <a:solidFill>
                          <a:srgbClr val="488FDB"/>
                        </a:solidFill>
                      </a:endParaRP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90886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Erfolgsrechnung 2025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165349"/>
              </p:ext>
            </p:extLst>
          </p:nvPr>
        </p:nvGraphicFramePr>
        <p:xfrm>
          <a:off x="696914" y="2132856"/>
          <a:ext cx="10801349" cy="387332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5866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861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</a:rPr>
                        <a:t>Sachaufwand</a:t>
                      </a:r>
                      <a:r>
                        <a:rPr lang="de-DE" sz="1800" b="0" baseline="0" dirty="0">
                          <a:solidFill>
                            <a:schemeClr val="tx1"/>
                          </a:solidFill>
                        </a:rPr>
                        <a:t> und bezogene Leistungen</a:t>
                      </a:r>
                      <a:endParaRPr lang="de-DE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>
                          <a:solidFill>
                            <a:schemeClr val="tx1"/>
                          </a:solidFill>
                        </a:rPr>
                        <a:t>3.219.731 €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128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de-DE" sz="1800" b="0" dirty="0"/>
                        <a:t>Besondere</a:t>
                      </a:r>
                      <a:r>
                        <a:rPr lang="de-DE" sz="1800" b="0" baseline="0" dirty="0"/>
                        <a:t> Kammeraufwendungen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2.236.863 €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Personalaufwand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12.940.016</a:t>
                      </a:r>
                      <a:r>
                        <a:rPr lang="de-DE" sz="1800" b="0" baseline="0" dirty="0"/>
                        <a:t> €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38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de-DE" sz="1800" b="0" dirty="0"/>
                        <a:t>Sonstige</a:t>
                      </a:r>
                      <a:r>
                        <a:rPr lang="de-DE" sz="1800" b="0" baseline="0" dirty="0"/>
                        <a:t> ordentliche Aufwendungen</a:t>
                      </a:r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baseline="0" dirty="0"/>
                        <a:t>4.566.565 </a:t>
                      </a:r>
                      <a:r>
                        <a:rPr lang="de-DE" sz="1800" b="0" dirty="0"/>
                        <a:t>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Abschreibungen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baseline="0" dirty="0"/>
                        <a:t>3.180.180 €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Interne Verrechnungen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2.200.768 €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424444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kern="1200" dirty="0">
                          <a:solidFill>
                            <a:srgbClr val="488FDB"/>
                          </a:solidFill>
                          <a:latin typeface="+mn-lt"/>
                          <a:ea typeface="+mn-ea"/>
                          <a:cs typeface="+mn-cs"/>
                        </a:rPr>
                        <a:t>Ordentliche Aufwendungen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e-DE" sz="1800" b="0" kern="1200" dirty="0">
                          <a:solidFill>
                            <a:srgbClr val="488FDB"/>
                          </a:solidFill>
                          <a:latin typeface="+mn-lt"/>
                          <a:ea typeface="+mn-ea"/>
                          <a:cs typeface="+mn-cs"/>
                        </a:rPr>
                        <a:t>28.344.123 €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383309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8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551988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/>
                        <a:t>Finanzergebnis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544.050 €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3722590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 err="1"/>
                        <a:t>ao</a:t>
                      </a:r>
                      <a:r>
                        <a:rPr lang="de-DE" sz="1800" b="0" dirty="0"/>
                        <a:t>. Ergebnis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/>
                        <a:t>0 €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861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rgbClr val="488FDB"/>
                          </a:solidFill>
                        </a:rPr>
                        <a:t>Jahresergebnis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800" b="0" dirty="0">
                          <a:solidFill>
                            <a:srgbClr val="488FDB"/>
                          </a:solidFill>
                        </a:rPr>
                        <a:t>1.315.099 €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128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dirty="0"/>
              <a:t>Bilanz zum 31. Dezember 2025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36055"/>
              </p:ext>
            </p:extLst>
          </p:nvPr>
        </p:nvGraphicFramePr>
        <p:xfrm>
          <a:off x="696914" y="2132856"/>
          <a:ext cx="10375141" cy="25682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384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952">
                  <a:extLst>
                    <a:ext uri="{9D8B030D-6E8A-4147-A177-3AD203B41FA5}">
                      <a16:colId xmlns:a16="http://schemas.microsoft.com/office/drawing/2014/main" val="611060444"/>
                    </a:ext>
                  </a:extLst>
                </a:gridCol>
                <a:gridCol w="376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012"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488FDB"/>
                          </a:solidFill>
                        </a:rPr>
                        <a:t>Aktiva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1" dirty="0">
                        <a:solidFill>
                          <a:srgbClr val="488FDB"/>
                        </a:solidFill>
                      </a:endParaRP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1" dirty="0">
                        <a:solidFill>
                          <a:srgbClr val="488FDB"/>
                        </a:solidFill>
                      </a:endParaRP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rgbClr val="488FDB"/>
                          </a:solidFill>
                        </a:rPr>
                        <a:t>Passiva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1" dirty="0">
                        <a:solidFill>
                          <a:srgbClr val="488FDB"/>
                        </a:solidFill>
                      </a:endParaRP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 err="1"/>
                        <a:t>Immat</a:t>
                      </a:r>
                      <a:r>
                        <a:rPr lang="de-DE" sz="1400" b="0" dirty="0"/>
                        <a:t>. Vermögensgegenstände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209.348 €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/>
                        <a:t>Eigenkapital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>
                          <a:solidFill>
                            <a:schemeClr val="tx1"/>
                          </a:solidFill>
                        </a:rPr>
                        <a:t>40.576.520</a:t>
                      </a:r>
                      <a:r>
                        <a:rPr lang="de-DE" sz="1400" b="0" dirty="0"/>
                        <a:t> €</a:t>
                      </a:r>
                    </a:p>
                  </a:txBody>
                  <a:tcPr marL="0" marR="0" marT="36000" marB="36000">
                    <a:lnT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/>
                        <a:t>Sachanlagen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30.123.851 €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/>
                        <a:t>Sonderposten Investitionszuschüsse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11.877.247 €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/>
                        <a:t>Finanzanlagen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22.563 €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/>
                        <a:t>Rückstellungen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745.584 €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/>
                        <a:t>Forderungen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968.954 €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/>
                        <a:t>Verbindlichkeiten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915.822 €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/>
                        <a:t>Sonstige Vermögensgegenstände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835.247 €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/>
                        <a:t>Rechnungsabgrenzungsposten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497.896 €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/>
                        <a:t>Kassenbestand, Bankguthaben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22.344.025 €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48422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/>
                        <a:t>Rechnungsabgrenzungsposten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/>
                        <a:t>109.081 €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/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90481"/>
                  </a:ext>
                </a:extLst>
              </a:tr>
              <a:tr h="162012">
                <a:tc>
                  <a:txBody>
                    <a:bodyPr/>
                    <a:lstStyle/>
                    <a:p>
                      <a:r>
                        <a:rPr lang="de-DE" sz="1400" b="0" dirty="0">
                          <a:solidFill>
                            <a:srgbClr val="488FDB"/>
                          </a:solidFill>
                        </a:rPr>
                        <a:t>Bilanzsumme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>
                          <a:solidFill>
                            <a:srgbClr val="488FDB"/>
                          </a:solidFill>
                        </a:rPr>
                        <a:t>54.613.069 €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1400" b="0" dirty="0">
                        <a:solidFill>
                          <a:srgbClr val="488FDB"/>
                        </a:solidFill>
                      </a:endParaRP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dirty="0">
                          <a:solidFill>
                            <a:srgbClr val="488FDB"/>
                          </a:solidFill>
                        </a:rPr>
                        <a:t>Bilanzsumme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0" dirty="0">
                          <a:solidFill>
                            <a:srgbClr val="488FDB"/>
                          </a:solidFill>
                        </a:rPr>
                        <a:t>54.613.069 €</a:t>
                      </a:r>
                    </a:p>
                  </a:txBody>
                  <a:tcPr marL="0" marR="0" marT="36000" marB="36000">
                    <a:lnT w="3175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88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D895-A8FF-4961-9277-3A100B7B6B90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7623489"/>
      </p:ext>
    </p:extLst>
  </p:cSld>
  <p:clrMapOvr>
    <a:masterClrMapping/>
  </p:clrMapOvr>
</p:sld>
</file>

<file path=ppt/theme/theme1.xml><?xml version="1.0" encoding="utf-8"?>
<a:theme xmlns:a="http://schemas.openxmlformats.org/drawingml/2006/main" name="Handwerkskammer 2014">
  <a:themeElements>
    <a:clrScheme name="Neutral">
      <a:dk1>
        <a:srgbClr val="000000"/>
      </a:dk1>
      <a:lt1>
        <a:srgbClr val="FFFFFF"/>
      </a:lt1>
      <a:dk2>
        <a:srgbClr val="76ABE4"/>
      </a:dk2>
      <a:lt2>
        <a:srgbClr val="488DDB"/>
      </a:lt2>
      <a:accent1>
        <a:srgbClr val="073070"/>
      </a:accent1>
      <a:accent2>
        <a:srgbClr val="456494"/>
      </a:accent2>
      <a:accent3>
        <a:srgbClr val="8397B7"/>
      </a:accent3>
      <a:accent4>
        <a:srgbClr val="C1CBDB"/>
      </a:accent4>
      <a:accent5>
        <a:srgbClr val="488DDB"/>
      </a:accent5>
      <a:accent6>
        <a:srgbClr val="76ABE4"/>
      </a:accent6>
      <a:hlink>
        <a:srgbClr val="488DDB"/>
      </a:hlink>
      <a:folHlink>
        <a:srgbClr val="488DDB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12700">
          <a:solidFill>
            <a:schemeClr val="tx1"/>
          </a:solidFill>
        </a:ln>
      </a:spPr>
      <a:bodyPr rtlCol="0" anchor="ctr"/>
      <a:lstStyle>
        <a:defPPr algn="ctr">
          <a:defRPr sz="2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0" tIns="0" rIns="0" bIns="0" rtlCol="0">
        <a:noAutofit/>
      </a:bodyPr>
      <a:lstStyle>
        <a:defPPr marL="361950" indent="-361950">
          <a:buClr>
            <a:srgbClr val="488FDB"/>
          </a:buClr>
          <a:buFont typeface="Wingdings" panose="05000000000000000000" pitchFamily="2" charset="2"/>
          <a:buChar char="§"/>
          <a:defRPr sz="2800" dirty="0" err="1" smtClean="0"/>
        </a:defPPr>
      </a:lstStyle>
    </a:txDef>
  </a:objectDefaults>
  <a:extraClrSchemeLst>
    <a:extraClrScheme>
      <a:clrScheme name="Neutral">
        <a:dk1>
          <a:srgbClr val="000000"/>
        </a:dk1>
        <a:lt1>
          <a:srgbClr val="FFFFFF"/>
        </a:lt1>
        <a:dk2>
          <a:srgbClr val="76ABE4"/>
        </a:dk2>
        <a:lt2>
          <a:srgbClr val="488DDB"/>
        </a:lt2>
        <a:accent1>
          <a:srgbClr val="073070"/>
        </a:accent1>
        <a:accent2>
          <a:srgbClr val="456494"/>
        </a:accent2>
        <a:accent3>
          <a:srgbClr val="8397B7"/>
        </a:accent3>
        <a:accent4>
          <a:srgbClr val="C1CBDB"/>
        </a:accent4>
        <a:accent5>
          <a:srgbClr val="488DDB"/>
        </a:accent5>
        <a:accent6>
          <a:srgbClr val="76ABE4"/>
        </a:accent6>
        <a:hlink>
          <a:srgbClr val="488DDB"/>
        </a:hlink>
        <a:folHlink>
          <a:srgbClr val="488D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ndwerk">
        <a:dk1>
          <a:srgbClr val="000000"/>
        </a:dk1>
        <a:lt1>
          <a:srgbClr val="FFFFFF"/>
        </a:lt1>
        <a:dk2>
          <a:srgbClr val="CA6173"/>
        </a:dk2>
        <a:lt2>
          <a:srgbClr val="B82C44"/>
        </a:lt2>
        <a:accent1>
          <a:srgbClr val="073070"/>
        </a:accent1>
        <a:accent2>
          <a:srgbClr val="456494"/>
        </a:accent2>
        <a:accent3>
          <a:srgbClr val="8397B7"/>
        </a:accent3>
        <a:accent4>
          <a:srgbClr val="C1CBDB"/>
        </a:accent4>
        <a:accent5>
          <a:srgbClr val="EE234A"/>
        </a:accent5>
        <a:accent6>
          <a:srgbClr val="F25A77"/>
        </a:accent6>
        <a:hlink>
          <a:srgbClr val="488DDB"/>
        </a:hlink>
        <a:folHlink>
          <a:srgbClr val="488D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ldung">
        <a:dk1>
          <a:srgbClr val="000000"/>
        </a:dk1>
        <a:lt1>
          <a:srgbClr val="FFFFFF"/>
        </a:lt1>
        <a:dk2>
          <a:srgbClr val="FFB366"/>
        </a:dk2>
        <a:lt2>
          <a:srgbClr val="FF9933"/>
        </a:lt2>
        <a:accent1>
          <a:srgbClr val="073070"/>
        </a:accent1>
        <a:accent2>
          <a:srgbClr val="456494"/>
        </a:accent2>
        <a:accent3>
          <a:srgbClr val="8397B7"/>
        </a:accent3>
        <a:accent4>
          <a:srgbClr val="C1CBDB"/>
        </a:accent4>
        <a:accent5>
          <a:srgbClr val="FBCB3D"/>
        </a:accent5>
        <a:accent6>
          <a:srgbClr val="FCD86E"/>
        </a:accent6>
        <a:hlink>
          <a:srgbClr val="488DDB"/>
        </a:hlink>
        <a:folHlink>
          <a:srgbClr val="488D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ratung">
        <a:dk1>
          <a:srgbClr val="000000"/>
        </a:dk1>
        <a:lt1>
          <a:srgbClr val="FFFFFF"/>
        </a:lt1>
        <a:dk2>
          <a:srgbClr val="83AA56"/>
        </a:dk2>
        <a:lt2>
          <a:srgbClr val="5A8E1E"/>
        </a:lt2>
        <a:accent1>
          <a:srgbClr val="073070"/>
        </a:accent1>
        <a:accent2>
          <a:srgbClr val="456494"/>
        </a:accent2>
        <a:accent3>
          <a:srgbClr val="8397B7"/>
        </a:accent3>
        <a:accent4>
          <a:srgbClr val="C1CBDB"/>
        </a:accent4>
        <a:accent5>
          <a:srgbClr val="B4BD00"/>
        </a:accent5>
        <a:accent6>
          <a:srgbClr val="C7CE40"/>
        </a:accent6>
        <a:hlink>
          <a:srgbClr val="488DDB"/>
        </a:hlink>
        <a:folHlink>
          <a:srgbClr val="488D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Dunkelblau">
      <a:srgbClr val="073070"/>
    </a:custClr>
    <a:custClr name="Hellblau">
      <a:srgbClr val="488FDB"/>
    </a:custClr>
    <a:custClr name="Dunkelrot">
      <a:srgbClr val="B82C44"/>
    </a:custClr>
    <a:custClr name="Orange">
      <a:srgbClr val="FF9933"/>
    </a:custClr>
    <a:custClr name="Dunkelgrün">
      <a:srgbClr val="5A8E1E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Dunkelblau 75%">
      <a:srgbClr val="456494"/>
    </a:custClr>
    <a:custClr name="Hellblau 75%">
      <a:srgbClr val="76ABE4"/>
    </a:custClr>
    <a:custClr name="Dunkelrot 75%">
      <a:srgbClr val="CA6173"/>
    </a:custClr>
    <a:custClr name="Orange 75%">
      <a:srgbClr val="FFB366"/>
    </a:custClr>
    <a:custClr name="Dunkelgrün 75%">
      <a:srgbClr val="83AA56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Dunkelblau 50%">
      <a:srgbClr val="8397B7"/>
    </a:custClr>
    <a:custClr name="Hellblau 50%">
      <a:srgbClr val="A3C7ED"/>
    </a:custClr>
    <a:custClr name="Hellrot">
      <a:srgbClr val="EE234A"/>
    </a:custClr>
    <a:custClr name="Gelb">
      <a:srgbClr val="FBCB3D"/>
    </a:custClr>
    <a:custClr name="Hellgrün">
      <a:srgbClr val="B4BD0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Dunkelblau 25%">
      <a:srgbClr val="C1CBDB"/>
    </a:custClr>
    <a:custClr name="Hellblau 25%">
      <a:srgbClr val="D1E3F6"/>
    </a:custClr>
    <a:custClr name="Hellrot 75%">
      <a:srgbClr val="F25A77"/>
    </a:custClr>
    <a:custClr name="Gelb 75%">
      <a:srgbClr val="FCD86E"/>
    </a:custClr>
    <a:custClr name="Hellgrün 75%">
      <a:srgbClr val="C7CE4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Handwerkskammer_2014-07-30_v2.potx" id="{0FB7B13C-C8AB-4BD8-B186-008B04256A9B}" vid="{DF0F6429-E51A-413E-8900-A81D4A76AB8E}"/>
    </a:ext>
  </a:extLst>
</a:theme>
</file>

<file path=ppt/theme/theme2.xml><?xml version="1.0" encoding="utf-8"?>
<a:theme xmlns:a="http://schemas.openxmlformats.org/drawingml/2006/main" name="Larissa">
  <a:themeElements>
    <a:clrScheme name="Handwerk">
      <a:dk1>
        <a:srgbClr val="000000"/>
      </a:dk1>
      <a:lt1>
        <a:srgbClr val="FFFFFF"/>
      </a:lt1>
      <a:dk2>
        <a:srgbClr val="76ABE4"/>
      </a:dk2>
      <a:lt2>
        <a:srgbClr val="488DDB"/>
      </a:lt2>
      <a:accent1>
        <a:srgbClr val="073070"/>
      </a:accent1>
      <a:accent2>
        <a:srgbClr val="456494"/>
      </a:accent2>
      <a:accent3>
        <a:srgbClr val="8296B7"/>
      </a:accent3>
      <a:accent4>
        <a:srgbClr val="C0CADA"/>
      </a:accent4>
      <a:accent5>
        <a:srgbClr val="D1E3F6"/>
      </a:accent5>
      <a:accent6>
        <a:srgbClr val="76ABE4"/>
      </a:accent6>
      <a:hlink>
        <a:srgbClr val="488DDB"/>
      </a:hlink>
      <a:folHlink>
        <a:srgbClr val="488DDB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Handwerk">
      <a:dk1>
        <a:srgbClr val="000000"/>
      </a:dk1>
      <a:lt1>
        <a:srgbClr val="FFFFFF"/>
      </a:lt1>
      <a:dk2>
        <a:srgbClr val="76ABE4"/>
      </a:dk2>
      <a:lt2>
        <a:srgbClr val="488DDB"/>
      </a:lt2>
      <a:accent1>
        <a:srgbClr val="073070"/>
      </a:accent1>
      <a:accent2>
        <a:srgbClr val="456494"/>
      </a:accent2>
      <a:accent3>
        <a:srgbClr val="8296B7"/>
      </a:accent3>
      <a:accent4>
        <a:srgbClr val="C0CADA"/>
      </a:accent4>
      <a:accent5>
        <a:srgbClr val="D1E3F6"/>
      </a:accent5>
      <a:accent6>
        <a:srgbClr val="76ABE4"/>
      </a:accent6>
      <a:hlink>
        <a:srgbClr val="488DDB"/>
      </a:hlink>
      <a:folHlink>
        <a:srgbClr val="488DDB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.xml><?xml version="1.0" encoding="utf-8"?>
<customUI xmlns="http://schemas.microsoft.com/office/2006/01/customui">
  <ribbon>
    <tabs>
      <tab idMso="TabHome">
        <group id="grpHandwerkskammer" label="Handwerkskammer">
          <gallery idMso="ThemeColorsGallery" label="Bereich auswählen" size="large"/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emplate>HWK_Heilbronn-Franken_16-9</Template>
  <TotalTime>0</TotalTime>
  <Words>282</Words>
  <Application>Microsoft Office PowerPoint</Application>
  <PresentationFormat>Benutzerdefiniert</PresentationFormat>
  <Paragraphs>110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Wingdings</vt:lpstr>
      <vt:lpstr>Wingdings 2</vt:lpstr>
      <vt:lpstr>Handwerkskammer 2014</vt:lpstr>
      <vt:lpstr>Jahresabschluss 2025</vt:lpstr>
      <vt:lpstr>Ordentliche Erträge 2025</vt:lpstr>
      <vt:lpstr>Ordentliche Aufwendungen 2025</vt:lpstr>
      <vt:lpstr>Personalaufwendungen 2025 </vt:lpstr>
      <vt:lpstr>Investitionen 2025</vt:lpstr>
      <vt:lpstr>Erfolgsrechnung 2025</vt:lpstr>
      <vt:lpstr>Erfolgsrechnung 2025</vt:lpstr>
      <vt:lpstr>Bilanz zum 31. Dezember 2025</vt:lpstr>
    </vt:vector>
  </TitlesOfParts>
  <Company>EDV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Wirtschaftsjahr 2019</dc:title>
  <dc:creator>Eberhard Christina</dc:creator>
  <cp:lastModifiedBy>Wiehl, Michael</cp:lastModifiedBy>
  <cp:revision>134</cp:revision>
  <cp:lastPrinted>2026-09-16T07:30:20Z</cp:lastPrinted>
  <dcterms:created xsi:type="dcterms:W3CDTF">2018-01-05T11:31:58Z</dcterms:created>
  <dcterms:modified xsi:type="dcterms:W3CDTF">2026-09-16T07:40:05Z</dcterms:modified>
</cp:coreProperties>
</file>